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58" r:id="rId3"/>
    <p:sldId id="261" r:id="rId4"/>
    <p:sldId id="270" r:id="rId5"/>
    <p:sldId id="263" r:id="rId6"/>
    <p:sldId id="271" r:id="rId7"/>
    <p:sldId id="272" r:id="rId8"/>
    <p:sldId id="274" r:id="rId9"/>
    <p:sldId id="286" r:id="rId10"/>
    <p:sldId id="275" r:id="rId11"/>
    <p:sldId id="277" r:id="rId12"/>
    <p:sldId id="278" r:id="rId13"/>
    <p:sldId id="280" r:id="rId14"/>
    <p:sldId id="282" r:id="rId15"/>
    <p:sldId id="284" r:id="rId16"/>
    <p:sldId id="287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0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5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88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0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656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2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63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4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5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6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7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6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3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6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7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F437-AAB1-46A2-BCC4-D9AD14CDDDB1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57A9A8B-5428-484B-A709-F3A373DE8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7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488" y="181155"/>
            <a:ext cx="10383178" cy="109555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</a:rPr>
              <a:t>Литературная карта Иркутской области. Актуальные вопросы, опыт перспективы.</a:t>
            </a:r>
            <a:endParaRPr lang="ru-RU" sz="3600" b="1" dirty="0"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90" y="1587260"/>
            <a:ext cx="7361998" cy="51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144" y="97309"/>
            <a:ext cx="6723485" cy="1150422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b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49889" y="1628742"/>
            <a:ext cx="5417964" cy="1355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Один документ = один материал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45339" y="3025914"/>
            <a:ext cx="5650877" cy="1317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Объем текста не менее половины А4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345338" y="4762889"/>
            <a:ext cx="5650877" cy="1317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Текст связный</a:t>
            </a:r>
            <a:r>
              <a:rPr lang="ru-RU" sz="2400" b="1" dirty="0">
                <a:solidFill>
                  <a:schemeClr val="accent3"/>
                </a:solidFill>
              </a:rPr>
              <a:t>, написанный от третьего лица с соблюдением хронологии</a:t>
            </a:r>
          </a:p>
        </p:txBody>
      </p:sp>
      <p:pic>
        <p:nvPicPr>
          <p:cNvPr id="2050" name="Picture 2" descr="http://pc-vestnik.ru/wp-content/uploads/2014/01/Microsoft-Wo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75" y="1667498"/>
            <a:ext cx="3910146" cy="39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144" y="97309"/>
            <a:ext cx="6723485" cy="1150422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b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355997" y="1247731"/>
            <a:ext cx="5070320" cy="208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3"/>
                </a:solidFill>
              </a:rPr>
              <a:t>До текста: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название,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дефиниция,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год,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место (район или город)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355997" y="4199356"/>
            <a:ext cx="5086986" cy="208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3"/>
                </a:solidFill>
              </a:rPr>
              <a:t>После текста: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Кем предоставлен,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3"/>
                </a:solidFill>
              </a:rPr>
              <a:t>Список литературы, </a:t>
            </a:r>
          </a:p>
          <a:p>
            <a:pPr>
              <a:spcBef>
                <a:spcPts val="0"/>
              </a:spcBef>
            </a:pPr>
            <a:r>
              <a:rPr lang="ru-RU" sz="2400" b="1" u="sng" dirty="0" smtClean="0">
                <a:solidFill>
                  <a:schemeClr val="accent3"/>
                </a:solidFill>
              </a:rPr>
              <a:t>Данные для описания фотографии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33" y="765120"/>
            <a:ext cx="4344377" cy="237813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33" y="3301464"/>
            <a:ext cx="4054242" cy="3438829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24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144" y="97309"/>
            <a:ext cx="6723485" cy="1150422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b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25478" y="1856971"/>
            <a:ext cx="3847704" cy="4150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>
                <a:solidFill>
                  <a:schemeClr val="accent3"/>
                </a:solidFill>
              </a:rPr>
              <a:t>Не должно быть</a:t>
            </a:r>
            <a:r>
              <a:rPr lang="ru-RU" sz="3200" b="1" dirty="0" smtClean="0">
                <a:solidFill>
                  <a:schemeClr val="accent3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chemeClr val="accent3"/>
                </a:solidFill>
              </a:rPr>
              <a:t>изображений </a:t>
            </a:r>
          </a:p>
          <a:p>
            <a:pPr marL="0" indent="0">
              <a:spcAft>
                <a:spcPts val="600"/>
              </a:spcAft>
              <a:buNone/>
            </a:pPr>
            <a:endParaRPr lang="ru-RU" sz="2800" b="1" dirty="0" smtClean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chemeClr val="accent3"/>
                </a:solidFill>
              </a:rPr>
              <a:t>стихотворений</a:t>
            </a:r>
          </a:p>
          <a:p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1247731"/>
            <a:ext cx="3879944" cy="542925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235747" y="1529611"/>
            <a:ext cx="4800600" cy="49413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35747" y="1393709"/>
            <a:ext cx="4800600" cy="507723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0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96" y="2335601"/>
            <a:ext cx="1631186" cy="22738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669" y="1316879"/>
            <a:ext cx="1823884" cy="28270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88" y="262616"/>
            <a:ext cx="8971471" cy="1150422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полнотекстовых материалов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69214" y="1735508"/>
            <a:ext cx="6176514" cy="2133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accent3"/>
                </a:solidFill>
              </a:rPr>
              <a:t>Художественные произведения и издания библиотек </a:t>
            </a:r>
            <a:r>
              <a:rPr lang="ru-RU" sz="2400" b="1" u="sng" dirty="0" smtClean="0">
                <a:solidFill>
                  <a:schemeClr val="accent3"/>
                </a:solidFill>
              </a:rPr>
              <a:t>не размещаются </a:t>
            </a:r>
            <a:r>
              <a:rPr lang="ru-RU" sz="2400" b="1" dirty="0" smtClean="0">
                <a:solidFill>
                  <a:schemeClr val="accent3"/>
                </a:solidFill>
              </a:rPr>
              <a:t>без заключения лицензионного договора с их авторами или правообладателями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/>
                </a:solidFill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endParaRPr lang="ru-RU" sz="2800" b="1" dirty="0" smtClean="0">
              <a:solidFill>
                <a:schemeClr val="accent3"/>
              </a:solidFill>
            </a:endParaRPr>
          </a:p>
          <a:p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81568" y="5259374"/>
            <a:ext cx="4790537" cy="1092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accent3"/>
                </a:solidFill>
              </a:rPr>
              <a:t>Допускается цитирование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/>
                </a:solidFill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endParaRPr lang="ru-RU" sz="2800" b="1" dirty="0" smtClean="0">
              <a:solidFill>
                <a:schemeClr val="accent3"/>
              </a:solidFill>
            </a:endParaRPr>
          </a:p>
          <a:p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05" y="4802173"/>
            <a:ext cx="4905993" cy="155010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http://litera.irklib.ru/image/1818193281/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925" y="877385"/>
            <a:ext cx="1696160" cy="22728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02" y="1528734"/>
            <a:ext cx="1698953" cy="2403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238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254" y="273943"/>
            <a:ext cx="7812495" cy="923838"/>
          </a:xfrm>
        </p:spPr>
        <p:txBody>
          <a:bodyPr>
            <a:no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Посты в социальных сетях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88" y="4036041"/>
            <a:ext cx="4116099" cy="2524471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05" y="1038659"/>
            <a:ext cx="4171152" cy="2398143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66" y="4065590"/>
            <a:ext cx="3730456" cy="2494922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88" y="1038659"/>
            <a:ext cx="4229563" cy="2431462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50" name="Picture 2" descr="http://s1.iconbird.com/ico/2013/11/499/w512h1341384975217PolnylogotipVKontak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59" y="3277680"/>
            <a:ext cx="3674554" cy="9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743" y="97309"/>
            <a:ext cx="8971471" cy="1150422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Полнотекстовые художественные </a:t>
            </a:r>
            <a:r>
              <a:rPr lang="ru-RU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 </a:t>
            </a: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3076" name="Picture 4" descr="http://litera.irklib.ru/image/1816814245/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228">
            <a:off x="652156" y="1713462"/>
            <a:ext cx="1788585" cy="26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litera.irklib.ru/image/1816932108/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4953">
            <a:off x="2695335" y="1486319"/>
            <a:ext cx="2040244" cy="2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976">
            <a:off x="9643438" y="1289195"/>
            <a:ext cx="1960880" cy="2906831"/>
          </a:xfrm>
          <a:prstGeom prst="rect">
            <a:avLst/>
          </a:prstGeom>
        </p:spPr>
      </p:pic>
      <p:pic>
        <p:nvPicPr>
          <p:cNvPr id="3084" name="Picture 12" descr="http://litera.irklib.ru/image/1816422726/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1712">
            <a:off x="5114877" y="1504375"/>
            <a:ext cx="2094977" cy="27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57" y="3992776"/>
            <a:ext cx="2443128" cy="2488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8" name="Picture 16" descr="http://litera.irklib.ru/image/1816271076/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729">
            <a:off x="7550167" y="1467242"/>
            <a:ext cx="1751581" cy="2714951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litera.irklib.ru/image/1816814232/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4" y="4006668"/>
            <a:ext cx="2170499" cy="2474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://litera.irklib.ru/image/1816932135/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00" y="4006668"/>
            <a:ext cx="1929102" cy="248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6" name="Picture 14" descr="http://litera.irklib.ru/image/1816271090/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95" y="4006669"/>
            <a:ext cx="1878720" cy="2488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 descr="http://litera.irklib.ru/image/1816809951/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14" y="3998424"/>
            <a:ext cx="1878561" cy="250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2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876" y="43132"/>
            <a:ext cx="10495321" cy="107830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</a:rPr>
              <a:t>В Литературной карте имеется информация о 35 территориях области</a:t>
            </a:r>
            <a:endParaRPr lang="ru-RU" sz="2800" b="1" dirty="0">
              <a:solidFill>
                <a:schemeClr val="accent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22" y="1121434"/>
            <a:ext cx="5479630" cy="56231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990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6449" y="460208"/>
            <a:ext cx="3057377" cy="807875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Контакты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675" y="1639019"/>
            <a:ext cx="10731261" cy="4272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3"/>
                </a:solidFill>
              </a:rPr>
              <a:t>Литературная карта иркутской области доступна по адресу </a:t>
            </a:r>
            <a:r>
              <a:rPr lang="ru-RU" sz="2800" b="1" dirty="0">
                <a:solidFill>
                  <a:schemeClr val="accent3"/>
                </a:solidFill>
              </a:rPr>
              <a:t>http://</a:t>
            </a:r>
            <a:r>
              <a:rPr lang="ru-RU" sz="2800" b="1" dirty="0" smtClean="0">
                <a:solidFill>
                  <a:schemeClr val="accent3"/>
                </a:solidFill>
              </a:rPr>
              <a:t>litera.irklib.ru</a:t>
            </a:r>
            <a:endParaRPr lang="ru-RU" sz="28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3"/>
                </a:solidFill>
              </a:rPr>
              <a:t>Пакет документов (в том числе договоры) можно </a:t>
            </a:r>
            <a:r>
              <a:rPr lang="ru-RU" sz="2000" b="1" dirty="0">
                <a:solidFill>
                  <a:schemeClr val="accent3"/>
                </a:solidFill>
              </a:rPr>
              <a:t>найти на сайте ИОГУНБ www.irklib.ru </a:t>
            </a:r>
            <a:r>
              <a:rPr lang="ru-RU" sz="2000" b="1" dirty="0" smtClean="0">
                <a:solidFill>
                  <a:schemeClr val="accent3"/>
                </a:solidFill>
              </a:rPr>
              <a:t>(</a:t>
            </a:r>
            <a:r>
              <a:rPr lang="ru-RU" sz="2800" b="1" dirty="0">
                <a:solidFill>
                  <a:schemeClr val="accent3"/>
                </a:solidFill>
              </a:rPr>
              <a:t>О</a:t>
            </a:r>
            <a:r>
              <a:rPr lang="ru-RU" sz="2800" b="1" dirty="0" smtClean="0">
                <a:solidFill>
                  <a:schemeClr val="accent3"/>
                </a:solidFill>
              </a:rPr>
              <a:t> библиотеке/Наши проекты/Литературная </a:t>
            </a:r>
            <a:r>
              <a:rPr lang="ru-RU" sz="2800" b="1" dirty="0">
                <a:solidFill>
                  <a:schemeClr val="accent3"/>
                </a:solidFill>
              </a:rPr>
              <a:t>карта Иркутской области</a:t>
            </a:r>
            <a:r>
              <a:rPr lang="ru-RU" sz="2000" b="1" dirty="0" smtClean="0">
                <a:solidFill>
                  <a:schemeClr val="accent3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3"/>
                </a:solidFill>
              </a:rPr>
              <a:t>Консультации </a:t>
            </a:r>
            <a:r>
              <a:rPr lang="ru-RU" sz="2000" b="1" dirty="0">
                <a:solidFill>
                  <a:schemeClr val="accent3"/>
                </a:solidFill>
              </a:rPr>
              <a:t>по всем вопросам можно </a:t>
            </a:r>
            <a:r>
              <a:rPr lang="ru-RU" sz="2000" b="1" dirty="0" smtClean="0">
                <a:solidFill>
                  <a:schemeClr val="accent3"/>
                </a:solidFill>
              </a:rPr>
              <a:t>получить по телефону: </a:t>
            </a:r>
            <a:r>
              <a:rPr lang="ru-RU" sz="2800" b="1" dirty="0" smtClean="0">
                <a:solidFill>
                  <a:schemeClr val="accent3"/>
                </a:solidFill>
              </a:rPr>
              <a:t>(3952</a:t>
            </a:r>
            <a:r>
              <a:rPr lang="ru-RU" sz="2800" b="1" dirty="0">
                <a:solidFill>
                  <a:schemeClr val="accent3"/>
                </a:solidFill>
              </a:rPr>
              <a:t>) 48-66-80 </a:t>
            </a:r>
            <a:r>
              <a:rPr lang="ru-RU" sz="2000" b="1" dirty="0">
                <a:solidFill>
                  <a:schemeClr val="accent3"/>
                </a:solidFill>
              </a:rPr>
              <a:t>– общий номер ИОГУНБ. После включения автоинформатора набрать добавочный номер </a:t>
            </a:r>
            <a:r>
              <a:rPr lang="ru-RU" sz="2800" b="1" dirty="0" smtClean="0">
                <a:solidFill>
                  <a:schemeClr val="accent3"/>
                </a:solidFill>
              </a:rPr>
              <a:t>312</a:t>
            </a:r>
            <a:r>
              <a:rPr lang="ru-RU" sz="2000" b="1" dirty="0" smtClean="0">
                <a:solidFill>
                  <a:schemeClr val="accent3"/>
                </a:solidFill>
              </a:rPr>
              <a:t> (Хатылёва Елена Петровна, Шипицына </a:t>
            </a:r>
            <a:r>
              <a:rPr lang="ru-RU" sz="2000" b="1" dirty="0">
                <a:solidFill>
                  <a:schemeClr val="accent3"/>
                </a:solidFill>
              </a:rPr>
              <a:t>Е</a:t>
            </a:r>
            <a:r>
              <a:rPr lang="ru-RU" sz="2000" b="1" dirty="0" smtClean="0">
                <a:solidFill>
                  <a:schemeClr val="accent3"/>
                </a:solidFill>
              </a:rPr>
              <a:t>катерина Игоревна);</a:t>
            </a: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accent3"/>
                </a:solidFill>
              </a:rPr>
              <a:t>e-</a:t>
            </a:r>
            <a:r>
              <a:rPr lang="ru-RU" sz="2000" b="1" dirty="0" err="1">
                <a:solidFill>
                  <a:schemeClr val="accent3"/>
                </a:solidFill>
              </a:rPr>
              <a:t>mail</a:t>
            </a:r>
            <a:r>
              <a:rPr lang="ru-RU" sz="2800" b="1" dirty="0">
                <a:solidFill>
                  <a:schemeClr val="accent3"/>
                </a:solidFill>
              </a:rPr>
              <a:t>: libr.kl.ab@yandex.ru</a:t>
            </a:r>
          </a:p>
        </p:txBody>
      </p:sp>
    </p:spTree>
    <p:extLst>
      <p:ext uri="{BB962C8B-B14F-4D97-AF65-F5344CB8AC3E}">
        <p14:creationId xmlns:p14="http://schemas.microsoft.com/office/powerpoint/2010/main" val="204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931" y="163802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Содержание литературной карты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13150" y="1061736"/>
            <a:ext cx="7609251" cy="156516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памятные места, связанные с литературной жизнью Приангарья, малая родина писателей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44138" y="2817451"/>
            <a:ext cx="8202454" cy="202720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3"/>
                </a:solidFill>
              </a:rPr>
              <a:t>писательские </a:t>
            </a:r>
            <a:r>
              <a:rPr lang="ru-RU" sz="2400" b="1" dirty="0">
                <a:solidFill>
                  <a:schemeClr val="accent3"/>
                </a:solidFill>
              </a:rPr>
              <a:t>организации и литературные объединения Приангарья, </a:t>
            </a:r>
            <a:r>
              <a:rPr lang="ru-RU" sz="2400" b="1" dirty="0" smtClean="0">
                <a:solidFill>
                  <a:schemeClr val="accent3"/>
                </a:solidFill>
              </a:rPr>
              <a:t>дома литераторов, </a:t>
            </a:r>
            <a:r>
              <a:rPr lang="ru-RU" sz="2400" b="1" dirty="0">
                <a:solidFill>
                  <a:schemeClr val="accent3"/>
                </a:solidFill>
              </a:rPr>
              <a:t>библиотеки, издательства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3" y="899524"/>
            <a:ext cx="2086882" cy="156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74" y="2668233"/>
            <a:ext cx="2131201" cy="160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3244138" y="4763721"/>
            <a:ext cx="8067462" cy="194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книжная полка – сведения о литературно-художественных изданиях, информация о выходе новых книг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03" y="4378832"/>
            <a:ext cx="1542862" cy="2261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503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19177"/>
            <a:ext cx="8911687" cy="883636"/>
          </a:xfrm>
        </p:spPr>
        <p:txBody>
          <a:bodyPr/>
          <a:lstStyle/>
          <a:p>
            <a:r>
              <a:rPr lang="ru-RU" b="1" dirty="0">
                <a:solidFill>
                  <a:schemeClr val="accent3"/>
                </a:solidFill>
              </a:rPr>
              <a:t>Содержание литературной карты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39967" y="1277441"/>
            <a:ext cx="7497341" cy="109555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события литературной жизни Иркутской области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6" y="1141964"/>
            <a:ext cx="1954150" cy="127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6" y="2592884"/>
            <a:ext cx="1954150" cy="15411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Объект 3"/>
          <p:cNvSpPr>
            <a:spLocks noGrp="1"/>
          </p:cNvSpPr>
          <p:nvPr>
            <p:ph sz="half" idx="2"/>
          </p:nvPr>
        </p:nvSpPr>
        <p:spPr>
          <a:xfrm>
            <a:off x="3555068" y="2908678"/>
            <a:ext cx="6987397" cy="109555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л</a:t>
            </a:r>
            <a:r>
              <a:rPr lang="ru-RU" sz="2400" b="1" dirty="0" smtClean="0">
                <a:solidFill>
                  <a:schemeClr val="accent3"/>
                </a:solidFill>
              </a:rPr>
              <a:t>итературно-художественные проекты</a:t>
            </a:r>
            <a:endParaRPr lang="ru-RU" sz="2400" dirty="0"/>
          </a:p>
        </p:txBody>
      </p:sp>
      <p:pic>
        <p:nvPicPr>
          <p:cNvPr id="1026" name="Picture 2" descr="http://litera.irklib.ru/image/1813822286/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14" y="4357594"/>
            <a:ext cx="1341651" cy="20107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3"/>
          <p:cNvSpPr>
            <a:spLocks noGrp="1"/>
          </p:cNvSpPr>
          <p:nvPr>
            <p:ph sz="half" idx="2"/>
          </p:nvPr>
        </p:nvSpPr>
        <p:spPr>
          <a:xfrm>
            <a:off x="5193102" y="4804326"/>
            <a:ext cx="6745856" cy="1117310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>
                <a:solidFill>
                  <a:schemeClr val="accent3"/>
                </a:solidFill>
              </a:rPr>
              <a:t>сведения о писателях, поэтах, критиках: портреты, биография, творчество</a:t>
            </a:r>
          </a:p>
          <a:p>
            <a:endParaRPr lang="ru-RU" dirty="0"/>
          </a:p>
        </p:txBody>
      </p:sp>
      <p:pic>
        <p:nvPicPr>
          <p:cNvPr id="1028" name="Picture 4" descr="http://litera.irklib.ru/image/1818526244/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86" y="4357594"/>
            <a:ext cx="1349882" cy="20140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itera.irklib.ru/image/1813702141/1?attr=102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89" y="4357594"/>
            <a:ext cx="1354969" cy="20107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623" y="304345"/>
            <a:ext cx="10869283" cy="2182483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 </a:t>
            </a:r>
            <a:r>
              <a:rPr lang="ru-RU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условие отбора имен для Литературной карты - это принадлежность к иркутским писательским организациям. </a:t>
            </a: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44" y="2101210"/>
            <a:ext cx="5201551" cy="4375617"/>
          </a:xfrm>
          <a:effectLst>
            <a:softEdge rad="127000"/>
          </a:effectLst>
        </p:spPr>
      </p:pic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1394228" y="4390844"/>
            <a:ext cx="6358132" cy="156516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О</a:t>
            </a:r>
            <a:r>
              <a:rPr lang="ru-RU" sz="2400" b="1" dirty="0" smtClean="0">
                <a:solidFill>
                  <a:schemeClr val="accent3"/>
                </a:solidFill>
              </a:rPr>
              <a:t>бластная </a:t>
            </a:r>
            <a:r>
              <a:rPr lang="ru-RU" sz="2400" b="1" dirty="0">
                <a:solidFill>
                  <a:schemeClr val="accent3"/>
                </a:solidFill>
              </a:rPr>
              <a:t>общественная организация писателей, Союз российских писателей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60142" y="2285999"/>
            <a:ext cx="7350458" cy="1565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Иркутская областная писательская организация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88948" y="3209837"/>
            <a:ext cx="6368486" cy="1565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Иркутское региональное отделение Союза писателей России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07720" y="5891988"/>
            <a:ext cx="6358132" cy="966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Союз писателей СССР </a:t>
            </a:r>
            <a:endParaRPr lang="ru-RU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023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/>
                </a:solidFill>
              </a:rPr>
              <a:t>Исключения:</a:t>
            </a:r>
            <a:endParaRPr lang="ru-RU" sz="40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0201" y="1828800"/>
            <a:ext cx="8915400" cy="268281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р</a:t>
            </a:r>
            <a:r>
              <a:rPr lang="ru-RU" sz="2400" b="1" dirty="0" smtClean="0">
                <a:solidFill>
                  <a:schemeClr val="accent3"/>
                </a:solidFill>
              </a:rPr>
              <a:t>екомендация Союза писателей</a:t>
            </a:r>
          </a:p>
          <a:p>
            <a:pPr marL="0" indent="0">
              <a:buNone/>
            </a:pPr>
            <a:endParaRPr lang="ru-RU" sz="2400" b="1" dirty="0" smtClean="0">
              <a:solidFill>
                <a:schemeClr val="accent3"/>
              </a:solidFill>
            </a:endParaRPr>
          </a:p>
          <a:p>
            <a:r>
              <a:rPr lang="ru-RU" sz="2400" b="1" dirty="0">
                <a:solidFill>
                  <a:schemeClr val="accent3"/>
                </a:solidFill>
              </a:rPr>
              <a:t>в</a:t>
            </a:r>
            <a:r>
              <a:rPr lang="ru-RU" sz="2400" b="1" dirty="0" smtClean="0">
                <a:solidFill>
                  <a:schemeClr val="accent3"/>
                </a:solidFill>
              </a:rPr>
              <a:t>ключить биографию автора </a:t>
            </a:r>
            <a:r>
              <a:rPr lang="ru-RU" sz="2400" b="1" dirty="0">
                <a:solidFill>
                  <a:schemeClr val="accent3"/>
                </a:solidFill>
              </a:rPr>
              <a:t>в </a:t>
            </a:r>
            <a:r>
              <a:rPr lang="ru-RU" sz="2400" b="1" dirty="0" smtClean="0">
                <a:solidFill>
                  <a:schemeClr val="accent3"/>
                </a:solidFill>
              </a:rPr>
              <a:t>статью,  предназначенную для рубрики «События </a:t>
            </a:r>
            <a:r>
              <a:rPr lang="ru-RU" sz="2400" b="1" dirty="0">
                <a:solidFill>
                  <a:schemeClr val="accent3"/>
                </a:solidFill>
              </a:rPr>
              <a:t>литературной жизни Иркутской </a:t>
            </a:r>
            <a:r>
              <a:rPr lang="ru-RU" sz="2400" b="1" dirty="0" smtClean="0">
                <a:solidFill>
                  <a:schemeClr val="accent3"/>
                </a:solidFill>
              </a:rPr>
              <a:t>области»</a:t>
            </a:r>
            <a:endParaRPr lang="ru-RU" sz="2400" b="1" dirty="0">
              <a:solidFill>
                <a:schemeClr val="accent3"/>
              </a:solidFill>
            </a:endParaRPr>
          </a:p>
          <a:p>
            <a:endParaRPr lang="ru-RU" sz="2800" b="1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chemeClr val="accent3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189521" y="4770407"/>
            <a:ext cx="8915400" cy="1733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3"/>
                </a:solidFill>
              </a:rPr>
              <a:t>Н</a:t>
            </a:r>
            <a:r>
              <a:rPr lang="ru-RU" sz="2400" b="1" dirty="0" smtClean="0">
                <a:solidFill>
                  <a:schemeClr val="accent3"/>
                </a:solidFill>
              </a:rPr>
              <a:t>апример, прислать не биографию Иванова Ивана Ивановича, а статью о его творческом вечере и в эту статью </a:t>
            </a:r>
            <a:r>
              <a:rPr lang="ru-RU" sz="2400" b="1" dirty="0">
                <a:solidFill>
                  <a:schemeClr val="accent3"/>
                </a:solidFill>
              </a:rPr>
              <a:t>включить </a:t>
            </a:r>
            <a:r>
              <a:rPr lang="ru-RU" sz="2400" b="1" dirty="0" smtClean="0">
                <a:solidFill>
                  <a:schemeClr val="accent3"/>
                </a:solidFill>
              </a:rPr>
              <a:t>биографию</a:t>
            </a:r>
          </a:p>
          <a:p>
            <a:pPr marL="0" indent="0">
              <a:buFont typeface="Wingdings 3" charset="2"/>
              <a:buNone/>
            </a:pPr>
            <a:endParaRPr lang="ru-RU" sz="2800" b="1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577" y="264777"/>
            <a:ext cx="8770189" cy="1000808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предоставления материалов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008715" y="1475117"/>
            <a:ext cx="7350458" cy="4123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accent3"/>
                </a:solidFill>
              </a:rPr>
              <a:t>д</a:t>
            </a:r>
            <a:r>
              <a:rPr lang="ru-RU" sz="2800" b="1" dirty="0" smtClean="0">
                <a:solidFill>
                  <a:schemeClr val="accent3"/>
                </a:solidFill>
              </a:rPr>
              <a:t>ля </a:t>
            </a:r>
            <a:r>
              <a:rPr lang="ru-RU" sz="2800" b="1" dirty="0">
                <a:solidFill>
                  <a:schemeClr val="accent3"/>
                </a:solidFill>
              </a:rPr>
              <a:t>ЦБС: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1-ая статья- 16.03.18;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2-ая статья- 20.04.18;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3-я статья- 19.10.18;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4-ая статья- 16.11.18.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accent3"/>
                </a:solidFill>
              </a:rPr>
              <a:t>д</a:t>
            </a:r>
            <a:r>
              <a:rPr lang="ru-RU" sz="2800" b="1" dirty="0" smtClean="0">
                <a:solidFill>
                  <a:schemeClr val="accent3"/>
                </a:solidFill>
              </a:rPr>
              <a:t>ля </a:t>
            </a:r>
            <a:r>
              <a:rPr lang="ru-RU" sz="2800" b="1" dirty="0">
                <a:solidFill>
                  <a:schemeClr val="accent3"/>
                </a:solidFill>
              </a:rPr>
              <a:t>межпоселенческих библиотек: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1</a:t>
            </a:r>
            <a:r>
              <a:rPr lang="ru-RU" sz="2400" b="1" dirty="0" smtClean="0">
                <a:solidFill>
                  <a:schemeClr val="accent3"/>
                </a:solidFill>
              </a:rPr>
              <a:t>-ая </a:t>
            </a:r>
            <a:r>
              <a:rPr lang="ru-RU" sz="2400" b="1" dirty="0">
                <a:solidFill>
                  <a:schemeClr val="accent3"/>
                </a:solidFill>
              </a:rPr>
              <a:t>статья- 20.04.18;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3"/>
                </a:solidFill>
              </a:rPr>
              <a:t>2</a:t>
            </a:r>
            <a:r>
              <a:rPr lang="ru-RU" sz="2400" b="1" dirty="0" smtClean="0">
                <a:solidFill>
                  <a:schemeClr val="accent3"/>
                </a:solidFill>
              </a:rPr>
              <a:t>-ая </a:t>
            </a:r>
            <a:r>
              <a:rPr lang="ru-RU" sz="2400" b="1" dirty="0">
                <a:solidFill>
                  <a:schemeClr val="accent3"/>
                </a:solidFill>
              </a:rPr>
              <a:t>статья- 16.11.18.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3"/>
                </a:solidFill>
              </a:rPr>
              <a:t>.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7626" y="4531291"/>
            <a:ext cx="6368486" cy="1565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22" y="1331580"/>
            <a:ext cx="3834296" cy="2556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907">
            <a:off x="8157500" y="1615177"/>
            <a:ext cx="2713300" cy="425761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61" y="4097309"/>
            <a:ext cx="3700586" cy="24670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843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3905" y="240184"/>
            <a:ext cx="6723485" cy="923838"/>
          </a:xfrm>
        </p:spPr>
        <p:txBody>
          <a:bodyPr>
            <a:no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r>
              <a:rPr lang="ru-RU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опроводительное письмо.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49923" y="1697644"/>
            <a:ext cx="5417964" cy="1355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в</a:t>
            </a:r>
            <a:r>
              <a:rPr lang="ru-RU" sz="2400" b="1" dirty="0" smtClean="0">
                <a:solidFill>
                  <a:schemeClr val="accent3"/>
                </a:solidFill>
              </a:rPr>
              <a:t> теме указать «Литературная карта иркутской области»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14771" y="4791075"/>
            <a:ext cx="5650877" cy="1317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в</a:t>
            </a:r>
            <a:r>
              <a:rPr lang="ru-RU" sz="2400" b="1" dirty="0" smtClean="0">
                <a:solidFill>
                  <a:schemeClr val="accent3"/>
                </a:solidFill>
              </a:rPr>
              <a:t>ложенными файлами отправить текст и фотографии (файлы подписать)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32347" y="3197013"/>
            <a:ext cx="5783149" cy="92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в</a:t>
            </a:r>
            <a:r>
              <a:rPr lang="ru-RU" sz="2400" b="1" dirty="0" smtClean="0">
                <a:solidFill>
                  <a:schemeClr val="accent3"/>
                </a:solidFill>
              </a:rPr>
              <a:t> тексте указать район или город, название организации, ФИО ответственного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48" y="1702883"/>
            <a:ext cx="5402936" cy="45163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01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97" y="97007"/>
            <a:ext cx="10084280" cy="923838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b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5623" y="1278544"/>
            <a:ext cx="5417964" cy="1355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отдельный графический файл </a:t>
            </a:r>
            <a:r>
              <a:rPr lang="ru-RU" sz="2400" b="1" dirty="0">
                <a:solidFill>
                  <a:schemeClr val="accent3"/>
                </a:solidFill>
              </a:rPr>
              <a:t>формата </a:t>
            </a:r>
            <a:r>
              <a:rPr lang="ru-RU" sz="2400" b="1" dirty="0" err="1">
                <a:solidFill>
                  <a:schemeClr val="accent3"/>
                </a:solidFill>
              </a:rPr>
              <a:t>jpg</a:t>
            </a:r>
            <a:r>
              <a:rPr lang="ru-RU" sz="2400" b="1" dirty="0">
                <a:solidFill>
                  <a:schemeClr val="accent3"/>
                </a:solidFill>
              </a:rPr>
              <a:t>, </a:t>
            </a:r>
            <a:r>
              <a:rPr lang="ru-RU" sz="2400" b="1" dirty="0" err="1">
                <a:solidFill>
                  <a:schemeClr val="accent3"/>
                </a:solidFill>
              </a:rPr>
              <a:t>gif</a:t>
            </a:r>
            <a:r>
              <a:rPr lang="ru-RU" sz="2400" b="1" dirty="0">
                <a:solidFill>
                  <a:schemeClr val="accent3"/>
                </a:solidFill>
              </a:rPr>
              <a:t>, </a:t>
            </a:r>
            <a:r>
              <a:rPr lang="ru-RU" sz="2400" b="1" dirty="0" err="1">
                <a:solidFill>
                  <a:schemeClr val="accent3"/>
                </a:solidFill>
              </a:rPr>
              <a:t>png</a:t>
            </a:r>
            <a:r>
              <a:rPr lang="ru-RU" sz="2400" b="1" dirty="0">
                <a:solidFill>
                  <a:schemeClr val="accent3"/>
                </a:solidFill>
              </a:rPr>
              <a:t>, </a:t>
            </a:r>
            <a:r>
              <a:rPr lang="ru-RU" sz="2400" b="1" dirty="0" err="1">
                <a:solidFill>
                  <a:schemeClr val="accent3"/>
                </a:solidFill>
              </a:rPr>
              <a:t>tif</a:t>
            </a:r>
            <a:r>
              <a:rPr lang="ru-RU" sz="2400" b="1" dirty="0">
                <a:solidFill>
                  <a:schemeClr val="accent3"/>
                </a:solidFill>
              </a:rPr>
              <a:t> или </a:t>
            </a:r>
            <a:r>
              <a:rPr lang="ru-RU" sz="2400" b="1" dirty="0" err="1">
                <a:solidFill>
                  <a:schemeClr val="accent3"/>
                </a:solidFill>
              </a:rPr>
              <a:t>bmp</a:t>
            </a:r>
            <a:r>
              <a:rPr lang="ru-RU" sz="2400" b="1" dirty="0">
                <a:solidFill>
                  <a:schemeClr val="accent3"/>
                </a:solidFill>
              </a:rPr>
              <a:t>;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82499" y="3833019"/>
            <a:ext cx="5338816" cy="619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н</a:t>
            </a:r>
            <a:r>
              <a:rPr lang="ru-RU" sz="2400" b="1" dirty="0" smtClean="0">
                <a:solidFill>
                  <a:schemeClr val="accent3"/>
                </a:solidFill>
              </a:rPr>
              <a:t>е более трех на статью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2499" y="2447983"/>
            <a:ext cx="5783149" cy="112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размеры </a:t>
            </a:r>
            <a:r>
              <a:rPr lang="ru-RU" sz="2400" b="1" dirty="0">
                <a:solidFill>
                  <a:schemeClr val="accent3"/>
                </a:solidFill>
              </a:rPr>
              <a:t>файла не </a:t>
            </a:r>
            <a:r>
              <a:rPr lang="ru-RU" sz="2400" b="1" dirty="0" smtClean="0">
                <a:solidFill>
                  <a:schemeClr val="accent3"/>
                </a:solidFill>
              </a:rPr>
              <a:t>менее, </a:t>
            </a:r>
            <a:r>
              <a:rPr lang="ru-RU" sz="2400" b="1" dirty="0">
                <a:solidFill>
                  <a:schemeClr val="accent3"/>
                </a:solidFill>
              </a:rPr>
              <a:t>чем 200 </a:t>
            </a:r>
            <a:r>
              <a:rPr lang="ru-RU" sz="2400" b="1" dirty="0" err="1">
                <a:solidFill>
                  <a:schemeClr val="accent3"/>
                </a:solidFill>
              </a:rPr>
              <a:t>px</a:t>
            </a:r>
            <a:r>
              <a:rPr lang="ru-RU" sz="2400" b="1" dirty="0">
                <a:solidFill>
                  <a:schemeClr val="accent3"/>
                </a:solidFill>
              </a:rPr>
              <a:t> по ширине и 250 </a:t>
            </a:r>
            <a:r>
              <a:rPr lang="ru-RU" sz="2400" b="1" dirty="0" err="1">
                <a:solidFill>
                  <a:schemeClr val="accent3"/>
                </a:solidFill>
              </a:rPr>
              <a:t>px</a:t>
            </a:r>
            <a:r>
              <a:rPr lang="ru-RU" sz="2400" b="1" dirty="0">
                <a:solidFill>
                  <a:schemeClr val="accent3"/>
                </a:solidFill>
              </a:rPr>
              <a:t> по высоте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70802" y="4709817"/>
            <a:ext cx="5338816" cy="1910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3"/>
                </a:solidFill>
              </a:rPr>
              <a:t>е</a:t>
            </a:r>
            <a:r>
              <a:rPr lang="ru-RU" sz="2400" b="1" dirty="0" smtClean="0">
                <a:solidFill>
                  <a:schemeClr val="accent3"/>
                </a:solidFill>
              </a:rPr>
              <a:t>сли фото из интернета - ссылка на источник (указывается после </a:t>
            </a:r>
            <a:r>
              <a:rPr lang="ru-RU" sz="2400" b="1" dirty="0">
                <a:solidFill>
                  <a:schemeClr val="accent3"/>
                </a:solidFill>
              </a:rPr>
              <a:t>источников библиографии в статье)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7968" y="1481514"/>
            <a:ext cx="4069775" cy="32558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472" y="3557503"/>
            <a:ext cx="2762864" cy="17470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ttp://litera.irklib.ru/image/1816489555/1?attr=10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97" y="1265102"/>
            <a:ext cx="1979849" cy="26397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689" y="4005695"/>
            <a:ext cx="2488407" cy="19907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078" y="1187458"/>
            <a:ext cx="2034324" cy="20882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240" y="5031390"/>
            <a:ext cx="3121252" cy="16004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19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97" y="97007"/>
            <a:ext cx="10084280" cy="923838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Материалов. </a:t>
            </a:r>
            <a:b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Фотографии.</a:t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71070" y="3588445"/>
            <a:ext cx="8700503" cy="112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Ссылка </a:t>
            </a:r>
            <a:r>
              <a:rPr lang="ru-RU" sz="2400" b="1" dirty="0">
                <a:solidFill>
                  <a:schemeClr val="accent3"/>
                </a:solidFill>
              </a:rPr>
              <a:t>на источник, откуда фотография была взята.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671070" y="2461108"/>
            <a:ext cx="9388815" cy="1127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 </a:t>
            </a:r>
            <a:r>
              <a:rPr lang="ru-RU" sz="2400" b="1" dirty="0">
                <a:solidFill>
                  <a:schemeClr val="accent3"/>
                </a:solidFill>
              </a:rPr>
              <a:t>ФИО автора (того, кто сделал фото) и название </a:t>
            </a:r>
            <a:r>
              <a:rPr lang="ru-RU" sz="2400" b="1" dirty="0" smtClean="0">
                <a:solidFill>
                  <a:schemeClr val="accent3"/>
                </a:solidFill>
              </a:rPr>
              <a:t>фотографии. </a:t>
            </a:r>
            <a:r>
              <a:rPr lang="ru-RU" sz="2400" b="1" dirty="0" smtClean="0">
                <a:solidFill>
                  <a:srgbClr val="006600"/>
                </a:solidFill>
              </a:rPr>
              <a:t>Где и когда была сделана.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671070" y="4947943"/>
            <a:ext cx="5338816" cy="1910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3"/>
                </a:solidFill>
              </a:rPr>
              <a:t>Для  сканов обложек книг или журналов описание делать не нужно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70802" y="1231504"/>
            <a:ext cx="10084280" cy="923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0215" algn="ctr">
              <a:lnSpc>
                <a:spcPct val="107000"/>
              </a:lnSpc>
            </a:pPr>
            <a:r>
              <a:rPr lang="ru-RU" sz="24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Библиографическое описание фотографий</a:t>
            </a:r>
            <a:r>
              <a:rPr lang="ru-RU" sz="3200" b="1" dirty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1173</TotalTime>
  <Words>498</Words>
  <Application>Microsoft Office PowerPoint</Application>
  <PresentationFormat>Широкоэкранный</PresentationFormat>
  <Paragraphs>78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Легкий дым</vt:lpstr>
      <vt:lpstr>Литературная карта Иркутской области. Актуальные вопросы, опыт перспективы.</vt:lpstr>
      <vt:lpstr>Содержание литературной карты</vt:lpstr>
      <vt:lpstr>Содержание литературной карты</vt:lpstr>
      <vt:lpstr>Главное условие отбора имен для Литературной карты - это принадлежность к иркутским писательским организациям.  </vt:lpstr>
      <vt:lpstr>Исключения:</vt:lpstr>
      <vt:lpstr>График предоставления материалов </vt:lpstr>
      <vt:lpstr>Оформление материалов. Сопроводительное письмо. </vt:lpstr>
      <vt:lpstr>Оформление Материалов.  Фотографии. </vt:lpstr>
      <vt:lpstr>Оформление Материалов.  Фотографии. </vt:lpstr>
      <vt:lpstr>Оформление материалов.  Текст. </vt:lpstr>
      <vt:lpstr>Оформление материалов.  Текст. </vt:lpstr>
      <vt:lpstr>Оформление материалов.  Текст. </vt:lpstr>
      <vt:lpstr>Размещение полнотекстовых материалов </vt:lpstr>
      <vt:lpstr>Посты в социальных сетях </vt:lpstr>
      <vt:lpstr>Полнотекстовые художественные произведения  </vt:lpstr>
      <vt:lpstr>В Литературной карте имеется информация о 35 территориях области</vt:lpstr>
      <vt:lpstr>Контакты</vt:lpstr>
    </vt:vector>
  </TitlesOfParts>
  <Company>irklib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карта Иркутской области</dc:title>
  <dc:creator>Хатылева Елена Петровна</dc:creator>
  <cp:lastModifiedBy>Хатылева Елена Петровна</cp:lastModifiedBy>
  <cp:revision>78</cp:revision>
  <dcterms:created xsi:type="dcterms:W3CDTF">2015-02-16T01:18:20Z</dcterms:created>
  <dcterms:modified xsi:type="dcterms:W3CDTF">2018-05-24T07:10:52Z</dcterms:modified>
</cp:coreProperties>
</file>